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kv" ContentType="video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8" r:id="rId9"/>
    <p:sldId id="266" r:id="rId10"/>
    <p:sldId id="265" r:id="rId11"/>
    <p:sldId id="263" r:id="rId12"/>
    <p:sldId id="264" r:id="rId13"/>
    <p:sldId id="269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6139" autoAdjust="0"/>
  </p:normalViewPr>
  <p:slideViewPr>
    <p:cSldViewPr snapToGrid="0">
      <p:cViewPr varScale="1">
        <p:scale>
          <a:sx n="96" d="100"/>
          <a:sy n="96" d="100"/>
        </p:scale>
        <p:origin x="30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20.png>
</file>

<file path=ppt/media/image3.JPG>
</file>

<file path=ppt/media/image4.jpg>
</file>

<file path=ppt/media/image5.jpg>
</file>

<file path=ppt/media/image6.png>
</file>

<file path=ppt/media/image7.jpg>
</file>

<file path=ppt/media/image8.png>
</file>

<file path=ppt/media/image9.jpg>
</file>

<file path=ppt/media/media1.mk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B70B3B-CA71-4169-8D97-EC7C0782616F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CB8019F-586C-454C-98AC-3ABA0A8FBC8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26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9379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58538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49816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736945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183211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79293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34770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G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：普通神经网络</a:t>
            </a:r>
            <a:r>
              <a:rPr lang="en-US" altLang="zh-CN" baseline="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  z -&gt; x</a:t>
            </a:r>
          </a:p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：二分类网络 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x -&gt; 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分类标签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以生成图片为例，生成网络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的目标就是尽量生成真实的图片去欺骗判别网络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的目标就是尽量辨别出真实的图像和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生成的假图像。这样，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和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构成了一个动态的“博弈过程”。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最终，</a:t>
            </a:r>
            <a:r>
              <a:rPr lang="en-US" altLang="zh-CN" sz="1200" b="1" i="0" kern="1200" dirty="0" smtClean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zh-CN" altLang="en-US" sz="1200" b="1" i="0" kern="1200" dirty="0" smtClean="0">
                <a:solidFill>
                  <a:srgbClr val="FF0000"/>
                </a:solidFill>
                <a:effectLst/>
                <a:latin typeface="+mn-lt"/>
                <a:ea typeface="+mn-ea"/>
                <a:cs typeface="+mn-cs"/>
              </a:rPr>
              <a:t>可以生成足以“以假乱真”的图片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。对于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来说，它难以判定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生成的图片究竟是不是真实的。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6582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目的：学习低维向量表示</a:t>
            </a:r>
            <a:endParaRPr lang="en-US" altLang="zh-CN" dirty="0" smtClean="0"/>
          </a:p>
          <a:p>
            <a:r>
              <a:rPr lang="zh-CN" altLang="en-US" dirty="0" smtClean="0"/>
              <a:t>相对于</a:t>
            </a:r>
            <a:r>
              <a:rPr lang="en-US" altLang="zh-CN" dirty="0" smtClean="0"/>
              <a:t>AE</a:t>
            </a:r>
            <a:r>
              <a:rPr lang="zh-CN" altLang="en-US" dirty="0" smtClean="0"/>
              <a:t>的优点：结果更加鲁棒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相对于</a:t>
            </a:r>
            <a:r>
              <a:rPr lang="en-US" altLang="zh-CN" dirty="0" smtClean="0"/>
              <a:t>GAE</a:t>
            </a:r>
            <a:r>
              <a:rPr lang="zh-CN" altLang="en-US" dirty="0" smtClean="0"/>
              <a:t>的优点：直接处理隐层向量，避开了无法处理离散样本的问题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24757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 smtClean="0"/>
              <a:t>目的：学习低维向量表示</a:t>
            </a:r>
            <a:endParaRPr lang="en-US" altLang="zh-CN" dirty="0" smtClean="0"/>
          </a:p>
          <a:p>
            <a:r>
              <a:rPr lang="zh-CN" altLang="en-US" dirty="0" smtClean="0"/>
              <a:t>相对于</a:t>
            </a:r>
            <a:r>
              <a:rPr lang="en-US" altLang="zh-CN" dirty="0" smtClean="0"/>
              <a:t>AE</a:t>
            </a:r>
            <a:r>
              <a:rPr lang="zh-CN" altLang="en-US" dirty="0" smtClean="0"/>
              <a:t>的优点：结果更加鲁棒</a:t>
            </a:r>
            <a:endParaRPr lang="en-US" altLang="zh-CN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 smtClean="0"/>
              <a:t>相对于</a:t>
            </a:r>
            <a:r>
              <a:rPr lang="en-US" altLang="zh-CN" dirty="0" smtClean="0"/>
              <a:t>GAE</a:t>
            </a:r>
            <a:r>
              <a:rPr lang="zh-CN" altLang="en-US" dirty="0" smtClean="0"/>
              <a:t>的优点：直接处理隐层向量，避开了无法处理离散样本的问题</a:t>
            </a:r>
            <a:endParaRPr lang="en-US" altLang="zh-CN" dirty="0" smtClean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13593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CB8019F-586C-454C-98AC-3ABA0A8FBC8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479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59131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3177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9193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4783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31513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509002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18422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8538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88892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01554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2863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E8380-E6F7-4985-9E17-3736D3E332FA}" type="datetimeFigureOut">
              <a:rPr lang="zh-CN" altLang="en-US" smtClean="0"/>
              <a:t>2018/12/16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4326F-B116-4316-8C05-A6B3015B1FD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28658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jpg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599032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基于对抗自编码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的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/>
            </a:r>
            <a:b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</a:b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网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络嵌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入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方法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/>
            </a:r>
            <a:b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</a:br>
            <a:r>
              <a:rPr lang="en-US" altLang="zh-CN" sz="2700" dirty="0" smtClean="0"/>
              <a:t>Network embedding based on adversarial autoencoders</a:t>
            </a:r>
            <a:endParaRPr lang="zh-CN" altLang="en-US" sz="31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4178594"/>
            <a:ext cx="9144000" cy="1079205"/>
          </a:xfrm>
        </p:spPr>
        <p:txBody>
          <a:bodyPr/>
          <a:lstStyle/>
          <a:p>
            <a:r>
              <a:rPr lang="zh-CN" altLang="en-US" dirty="0" smtClean="0"/>
              <a:t>何方</a:t>
            </a:r>
            <a:endParaRPr lang="en-US" altLang="zh-CN" dirty="0" smtClean="0"/>
          </a:p>
          <a:p>
            <a:r>
              <a:rPr lang="en-US" altLang="zh-CN" dirty="0" smtClean="0"/>
              <a:t>2018.12.17 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2704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5.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使用对抗自编码器进行网络嵌入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59459"/>
            <a:ext cx="10642187" cy="4752154"/>
          </a:xfrm>
        </p:spPr>
      </p:pic>
      <p:sp>
        <p:nvSpPr>
          <p:cNvPr id="5" name="文本框 4"/>
          <p:cNvSpPr txBox="1"/>
          <p:nvPr/>
        </p:nvSpPr>
        <p:spPr>
          <a:xfrm>
            <a:off x="1502979" y="6488668"/>
            <a:ext cx="1068902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2">
                    <a:lumMod val="50000"/>
                  </a:schemeClr>
                </a:solidFill>
              </a:rPr>
              <a:t>Source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: Pan,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Shirui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, et al. "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Adversarially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 Regularized Graph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Autoencoder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 for Graph Embedding." IJCAI. 2018.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7334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使用对抗自编码器进行网络嵌入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6191" y="1386157"/>
            <a:ext cx="7657916" cy="5062689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-84083" y="6486380"/>
            <a:ext cx="12276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2">
                    <a:lumMod val="50000"/>
                  </a:schemeClr>
                </a:solidFill>
              </a:rPr>
              <a:t>Source: Yu,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Wenchao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, et al. "Learning deep network representations with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adversarially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 regularized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autoencoders</a:t>
            </a:r>
            <a:r>
              <a:rPr lang="en-US" altLang="zh-CN" dirty="0" err="1" smtClean="0">
                <a:solidFill>
                  <a:schemeClr val="bg2">
                    <a:lumMod val="50000"/>
                  </a:schemeClr>
                </a:solidFill>
              </a:rPr>
              <a:t>."KDD</a:t>
            </a:r>
            <a:r>
              <a:rPr lang="en-US" altLang="zh-CN" dirty="0" smtClean="0">
                <a:solidFill>
                  <a:schemeClr val="bg2">
                    <a:lumMod val="50000"/>
                  </a:schemeClr>
                </a:solidFill>
              </a:rPr>
              <a:t> 2018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.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785899" y="3093428"/>
            <a:ext cx="9689062" cy="2691582"/>
            <a:chOff x="785899" y="3093428"/>
            <a:chExt cx="9689062" cy="2691582"/>
          </a:xfrm>
        </p:grpSpPr>
        <p:cxnSp>
          <p:nvCxnSpPr>
            <p:cNvPr id="21" name="直接连接符 20"/>
            <p:cNvCxnSpPr/>
            <p:nvPr/>
          </p:nvCxnSpPr>
          <p:spPr>
            <a:xfrm>
              <a:off x="918228" y="4683529"/>
              <a:ext cx="9556733" cy="1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2" name="文本框 21"/>
            <p:cNvSpPr txBox="1"/>
            <p:nvPr/>
          </p:nvSpPr>
          <p:spPr>
            <a:xfrm>
              <a:off x="785899" y="3093428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自编码器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785899" y="5384900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判别网络</a:t>
              </a:r>
            </a:p>
          </p:txBody>
        </p:sp>
      </p:grpSp>
      <p:sp>
        <p:nvSpPr>
          <p:cNvPr id="24" name="矩形 23"/>
          <p:cNvSpPr/>
          <p:nvPr/>
        </p:nvSpPr>
        <p:spPr>
          <a:xfrm>
            <a:off x="4798626" y="2057296"/>
            <a:ext cx="4965481" cy="2630739"/>
          </a:xfrm>
          <a:prstGeom prst="rect">
            <a:avLst/>
          </a:prstGeom>
          <a:noFill/>
          <a:ln w="38100"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58738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5.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使用对抗自编码器进行网络嵌入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3731" y="1507619"/>
            <a:ext cx="7550302" cy="5050836"/>
          </a:xfrm>
        </p:spPr>
      </p:pic>
    </p:spTree>
    <p:extLst>
      <p:ext uri="{BB962C8B-B14F-4D97-AF65-F5344CB8AC3E}">
        <p14:creationId xmlns:p14="http://schemas.microsoft.com/office/powerpoint/2010/main" val="114511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20479" y="2743199"/>
            <a:ext cx="2097156" cy="89452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5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谢谢！</a:t>
            </a:r>
            <a:endParaRPr lang="zh-CN" altLang="en-US" sz="54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855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目录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什么是网络嵌入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dirty="0"/>
              <a:t>what is </a:t>
            </a:r>
            <a:r>
              <a:rPr lang="en-US" altLang="zh-CN" dirty="0" smtClean="0"/>
              <a:t>network embedding(NE)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2.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什么是自编码器 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what is autoencoders(AE)</a:t>
            </a:r>
          </a:p>
          <a:p>
            <a:pPr marL="0" indent="0">
              <a:buNone/>
            </a:pP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么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是生成对抗网络 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what is generative adversarial networks(GAN)</a:t>
            </a:r>
          </a:p>
          <a:p>
            <a:pPr marL="0" indent="0">
              <a:buNone/>
            </a:pP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么是对抗自编码器 </a:t>
            </a:r>
            <a:endParaRPr lang="en-US" altLang="zh-CN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what is adversarial autoencoders(GAE)</a:t>
            </a:r>
          </a:p>
          <a:p>
            <a:pPr marL="0" indent="0">
              <a:buNone/>
            </a:pP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使用对抗自编码器进行网络嵌入 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0" indent="0">
              <a:buNone/>
            </a:pPr>
            <a:r>
              <a:rPr lang="en-US" altLang="zh-CN" dirty="0"/>
              <a:t> </a:t>
            </a:r>
            <a:r>
              <a:rPr lang="en-US" altLang="zh-CN" dirty="0" smtClean="0"/>
              <a:t>   network embedding based on adversarial autoencoders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46069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1.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什么是网络嵌入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411" y="1868961"/>
            <a:ext cx="9144793" cy="3712786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0" y="6498346"/>
            <a:ext cx="121798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2">
                    <a:lumMod val="50000"/>
                  </a:schemeClr>
                </a:solidFill>
              </a:rPr>
              <a:t>Source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: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Perozzi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, Bryan, Rami Al-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Rfou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, and Steven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Skiena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. "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Deepwalk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: Online learning of social representations." KDD. 2014.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9807129" y="2430265"/>
            <a:ext cx="206956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节</a:t>
            </a: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点分类</a:t>
            </a:r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节点聚类</a:t>
            </a:r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链接预</a:t>
            </a: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测</a:t>
            </a:r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网络可视</a:t>
            </a: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化</a:t>
            </a:r>
            <a:endParaRPr lang="en-US" altLang="zh-CN" sz="2400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zh-CN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757867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么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是自编码器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7878" y="1487513"/>
            <a:ext cx="4514737" cy="5026632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" name="文本框 4"/>
              <p:cNvSpPr txBox="1"/>
              <p:nvPr/>
            </p:nvSpPr>
            <p:spPr>
              <a:xfrm>
                <a:off x="999461" y="1868155"/>
                <a:ext cx="4933507" cy="158588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zh-CN" altLang="en-US" sz="240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无监督学习</a:t>
                </a:r>
                <a:endParaRPr lang="en-US" altLang="zh-CN" sz="2400" dirty="0" smtClean="0">
                  <a:latin typeface="黑体" panose="02010609060101010101" pitchFamily="49" charset="-122"/>
                  <a:ea typeface="黑体" panose="02010609060101010101" pitchFamily="49" charset="-122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zh-CN" altLang="en-US" sz="2400" dirty="0" smtClean="0">
                    <a:latin typeface="黑体" panose="02010609060101010101" pitchFamily="49" charset="-122"/>
                    <a:ea typeface="黑体" panose="02010609060101010101" pitchFamily="49" charset="-122"/>
                  </a:rPr>
                  <a:t>尝试逼近一个恒等函数，使得输出尽可能接近于输入，即学习一个函数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h</m:t>
                        </m:r>
                      </m:e>
                      <m:sub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,</m:t>
                        </m:r>
                        <m:r>
                          <a:rPr lang="en-US" altLang="zh-CN" sz="2400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sub>
                    </m:sSub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</a:rPr>
                      <m:t>)≈</m:t>
                    </m:r>
                    <m:r>
                      <a:rPr lang="en-US" altLang="zh-CN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zh-CN" altLang="en-US" sz="2400" dirty="0" smtClean="0"/>
                  <a:t> </a:t>
                </a:r>
                <a:endParaRPr lang="en-US" altLang="zh-CN" sz="2400" dirty="0" smtClean="0"/>
              </a:p>
            </p:txBody>
          </p:sp>
        </mc:Choice>
        <mc:Fallback xmlns="">
          <p:sp>
            <p:nvSpPr>
              <p:cNvPr id="5" name="文本框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99461" y="1868155"/>
                <a:ext cx="4933507" cy="1585883"/>
              </a:xfrm>
              <a:prstGeom prst="rect">
                <a:avLst/>
              </a:prstGeom>
              <a:blipFill>
                <a:blip r:embed="rId4"/>
                <a:stretch>
                  <a:fillRect l="-1731" t="-3065" b="-4981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文本框 6"/>
          <p:cNvSpPr txBox="1"/>
          <p:nvPr/>
        </p:nvSpPr>
        <p:spPr>
          <a:xfrm>
            <a:off x="999461" y="3830957"/>
            <a:ext cx="52621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作</a:t>
            </a:r>
            <a:r>
              <a:rPr lang="zh-CN" altLang="en-US" sz="24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用</a:t>
            </a:r>
            <a:r>
              <a:rPr lang="zh-CN" altLang="en-US" sz="2400" dirty="0">
                <a:latin typeface="黑体" panose="02010609060101010101" pitchFamily="49" charset="-122"/>
                <a:ea typeface="黑体" panose="02010609060101010101" pitchFamily="49" charset="-122"/>
              </a:rPr>
              <a:t>：</a:t>
            </a:r>
            <a:r>
              <a:rPr lang="zh-CN" altLang="en-US" sz="2400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数据的压缩表示</a:t>
            </a:r>
            <a:endParaRPr lang="en-US" altLang="zh-CN" sz="2400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999461" y="4731099"/>
            <a:ext cx="4592042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可以证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明，以下两种方法等价：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PCA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三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层、不使用非线性激活函数、</a:t>
            </a:r>
            <a:r>
              <a:rPr lang="en-US" altLang="zh-CN" sz="2000" dirty="0">
                <a:latin typeface="黑体" panose="02010609060101010101" pitchFamily="49" charset="-122"/>
                <a:ea typeface="黑体" panose="02010609060101010101" pitchFamily="49" charset="-122"/>
              </a:rPr>
              <a:t>loss</a:t>
            </a:r>
            <a:r>
              <a: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rPr>
              <a:t>为平方误差的自编码</a:t>
            </a:r>
            <a:r>
              <a:rPr lang="zh-CN" altLang="en-US" sz="2000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器</a:t>
            </a:r>
            <a:endParaRPr lang="en-US" altLang="zh-CN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078014" y="6498346"/>
            <a:ext cx="81017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S</a:t>
            </a:r>
            <a:r>
              <a:rPr lang="en-US" altLang="zh-CN" dirty="0" smtClean="0">
                <a:solidFill>
                  <a:schemeClr val="bg2">
                    <a:lumMod val="50000"/>
                  </a:schemeClr>
                </a:solidFill>
              </a:rPr>
              <a:t>ource: http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://ufldl.stanford.edu/wiki/index.php/Autoencoders_and_Sparsity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3897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什么是生成对抗网络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801" y="1425800"/>
            <a:ext cx="5118047" cy="2942877"/>
          </a:xfrm>
          <a:prstGeom prst="rect">
            <a:avLst/>
          </a:prstGeom>
        </p:spPr>
      </p:pic>
      <p:grpSp>
        <p:nvGrpSpPr>
          <p:cNvPr id="7" name="组合 6"/>
          <p:cNvGrpSpPr/>
          <p:nvPr/>
        </p:nvGrpSpPr>
        <p:grpSpPr>
          <a:xfrm>
            <a:off x="1385036" y="4710006"/>
            <a:ext cx="8252757" cy="2182849"/>
            <a:chOff x="1385036" y="4710006"/>
            <a:chExt cx="8252757" cy="2182849"/>
          </a:xfrm>
        </p:grpSpPr>
        <p:pic>
          <p:nvPicPr>
            <p:cNvPr id="6" name="图片 5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85036" y="4710006"/>
              <a:ext cx="8252757" cy="1759122"/>
            </a:xfrm>
            <a:prstGeom prst="rect">
              <a:avLst/>
            </a:prstGeom>
          </p:spPr>
        </p:pic>
        <p:sp>
          <p:nvSpPr>
            <p:cNvPr id="4" name="文本框 3"/>
            <p:cNvSpPr txBox="1"/>
            <p:nvPr/>
          </p:nvSpPr>
          <p:spPr>
            <a:xfrm>
              <a:off x="5045789" y="6523523"/>
              <a:ext cx="13756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Neural Style</a:t>
              </a:r>
              <a:endParaRPr lang="zh-CN" altLang="en-US" dirty="0"/>
            </a:p>
          </p:txBody>
        </p:sp>
      </p:grpSp>
      <p:sp>
        <p:nvSpPr>
          <p:cNvPr id="11" name="文本框 10"/>
          <p:cNvSpPr txBox="1"/>
          <p:nvPr/>
        </p:nvSpPr>
        <p:spPr>
          <a:xfrm>
            <a:off x="2186975" y="4015851"/>
            <a:ext cx="12170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/>
              <a:t>pixel2pixel</a:t>
            </a:r>
            <a:endParaRPr lang="zh-CN" altLang="en-US" dirty="0"/>
          </a:p>
        </p:txBody>
      </p:sp>
      <p:grpSp>
        <p:nvGrpSpPr>
          <p:cNvPr id="14" name="组合 13"/>
          <p:cNvGrpSpPr/>
          <p:nvPr/>
        </p:nvGrpSpPr>
        <p:grpSpPr>
          <a:xfrm>
            <a:off x="6096000" y="1460408"/>
            <a:ext cx="5524500" cy="3001795"/>
            <a:chOff x="6096000" y="1460408"/>
            <a:chExt cx="5524500" cy="3001795"/>
          </a:xfrm>
        </p:grpSpPr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096000" y="1460408"/>
              <a:ext cx="5524500" cy="2714625"/>
            </a:xfrm>
            <a:prstGeom prst="rect">
              <a:avLst/>
            </a:prstGeom>
          </p:spPr>
        </p:pic>
        <p:sp>
          <p:nvSpPr>
            <p:cNvPr id="13" name="文本框 12"/>
            <p:cNvSpPr txBox="1"/>
            <p:nvPr/>
          </p:nvSpPr>
          <p:spPr>
            <a:xfrm>
              <a:off x="7933350" y="4092871"/>
              <a:ext cx="1854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Image </a:t>
              </a:r>
              <a:r>
                <a:rPr lang="en-US" altLang="zh-CN" dirty="0" err="1" smtClean="0"/>
                <a:t>inpainting</a:t>
              </a:r>
              <a:endParaRPr lang="zh-CN" altLang="en-US" dirty="0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3056295" y="1595996"/>
            <a:ext cx="8067455" cy="4067569"/>
            <a:chOff x="3384287" y="1745083"/>
            <a:chExt cx="8067455" cy="4067569"/>
          </a:xfrm>
        </p:grpSpPr>
        <p:pic>
          <p:nvPicPr>
            <p:cNvPr id="3" name="CycleGAN Face-off 直播换脸">
              <a:hlinkClick r:id="" action="ppaction://media"/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8"/>
            <a:stretch>
              <a:fillRect/>
            </a:stretch>
          </p:blipFill>
          <p:spPr>
            <a:xfrm>
              <a:off x="3384287" y="1745083"/>
              <a:ext cx="5423425" cy="4067569"/>
            </a:xfrm>
            <a:prstGeom prst="rect">
              <a:avLst/>
            </a:prstGeom>
          </p:spPr>
        </p:pic>
        <p:sp>
          <p:nvSpPr>
            <p:cNvPr id="15" name="线形标注 1 14"/>
            <p:cNvSpPr/>
            <p:nvPr/>
          </p:nvSpPr>
          <p:spPr>
            <a:xfrm>
              <a:off x="10162184" y="5275628"/>
              <a:ext cx="1289558" cy="313939"/>
            </a:xfrm>
            <a:prstGeom prst="borderCallout1">
              <a:avLst>
                <a:gd name="adj1" fmla="val 50568"/>
                <a:gd name="adj2" fmla="val -944"/>
                <a:gd name="adj3" fmla="val -230799"/>
                <a:gd name="adj4" fmla="val -106527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dirty="0" err="1" smtClean="0">
                  <a:solidFill>
                    <a:schemeClr val="tx1"/>
                  </a:solidFill>
                </a:rPr>
                <a:t>cycleGAN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269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3.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什么是生成对抗网络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(GAN)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690688"/>
            <a:ext cx="8548868" cy="1090090"/>
          </a:xfrm>
        </p:spPr>
        <p:txBody>
          <a:bodyPr>
            <a:normAutofit/>
          </a:bodyPr>
          <a:lstStyle/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生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成：模型可以产生与数据集相似的</a:t>
            </a:r>
            <a:r>
              <a:rPr lang="zh-CN" altLang="en-US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新的数据</a:t>
            </a:r>
            <a:endParaRPr lang="en-US" altLang="zh-CN" b="1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对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抗：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模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型的训练由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生成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器和判别器的</a:t>
            </a:r>
            <a:r>
              <a:rPr lang="zh-CN" altLang="en-US" b="1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博弈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完成</a:t>
            </a:r>
            <a:endParaRPr lang="en-US" altLang="zh-CN" dirty="0" smtClean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1499195" y="2660980"/>
            <a:ext cx="9941082" cy="4077223"/>
            <a:chOff x="1499195" y="2660980"/>
            <a:chExt cx="9941082" cy="4077223"/>
          </a:xfrm>
        </p:grpSpPr>
        <p:pic>
          <p:nvPicPr>
            <p:cNvPr id="8" name="图片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99195" y="2660980"/>
              <a:ext cx="7226877" cy="4077223"/>
            </a:xfrm>
            <a:prstGeom prst="rect">
              <a:avLst/>
            </a:prstGeom>
          </p:spPr>
        </p:pic>
        <p:sp>
          <p:nvSpPr>
            <p:cNvPr id="10" name="文本框 9"/>
            <p:cNvSpPr txBox="1"/>
            <p:nvPr/>
          </p:nvSpPr>
          <p:spPr>
            <a:xfrm>
              <a:off x="8726072" y="5687379"/>
              <a:ext cx="2714205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Framework of generative </a:t>
              </a:r>
            </a:p>
            <a:p>
              <a:r>
                <a:rPr lang="en-US" altLang="zh-CN" dirty="0" smtClean="0"/>
                <a:t>adversarial networks for </a:t>
              </a:r>
            </a:p>
            <a:p>
              <a:r>
                <a:rPr lang="en-US" altLang="zh-CN" dirty="0" smtClean="0"/>
                <a:t>image generating</a:t>
              </a:r>
              <a:endParaRPr lang="zh-CN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717933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什么是对抗自编码器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(AAE)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664" y="1660797"/>
            <a:ext cx="9175630" cy="4253711"/>
          </a:xfrm>
        </p:spPr>
      </p:pic>
      <p:grpSp>
        <p:nvGrpSpPr>
          <p:cNvPr id="11" name="组合 10"/>
          <p:cNvGrpSpPr/>
          <p:nvPr/>
        </p:nvGrpSpPr>
        <p:grpSpPr>
          <a:xfrm>
            <a:off x="1155099" y="2619667"/>
            <a:ext cx="10307833" cy="2467093"/>
            <a:chOff x="1155099" y="2851315"/>
            <a:chExt cx="10307833" cy="2467093"/>
          </a:xfrm>
        </p:grpSpPr>
        <p:cxnSp>
          <p:nvCxnSpPr>
            <p:cNvPr id="8" name="直接连接符 7"/>
            <p:cNvCxnSpPr/>
            <p:nvPr/>
          </p:nvCxnSpPr>
          <p:spPr>
            <a:xfrm>
              <a:off x="1906199" y="4077110"/>
              <a:ext cx="9556733" cy="1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1155099" y="2851315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自编码器</a:t>
              </a:r>
              <a:endParaRPr lang="zh-CN" altLang="en-US" sz="2000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155099" y="4918298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000" dirty="0">
                  <a:latin typeface="黑体" panose="02010609060101010101" pitchFamily="49" charset="-122"/>
                  <a:ea typeface="黑体" panose="02010609060101010101" pitchFamily="49" charset="-122"/>
                </a:rPr>
                <a:t>判别网络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6201090" y="3845462"/>
            <a:ext cx="1891875" cy="2523387"/>
            <a:chOff x="6201091" y="4077110"/>
            <a:chExt cx="1776262" cy="2482919"/>
          </a:xfrm>
        </p:grpSpPr>
        <p:sp>
          <p:nvSpPr>
            <p:cNvPr id="12" name="矩形 11"/>
            <p:cNvSpPr/>
            <p:nvPr/>
          </p:nvSpPr>
          <p:spPr>
            <a:xfrm>
              <a:off x="6201091" y="4077110"/>
              <a:ext cx="1776262" cy="1984966"/>
            </a:xfrm>
            <a:prstGeom prst="rect">
              <a:avLst/>
            </a:prstGeom>
            <a:noFill/>
            <a:ln w="28575">
              <a:solidFill>
                <a:srgbClr val="FF000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6341261" y="6190697"/>
              <a:ext cx="14959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 smtClean="0"/>
                <a:t>Discriminator</a:t>
              </a:r>
              <a:endParaRPr lang="zh-CN" altLang="en-US" dirty="0"/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2347634" y="6498346"/>
            <a:ext cx="9832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>
                <a:solidFill>
                  <a:schemeClr val="bg2">
                    <a:lumMod val="50000"/>
                  </a:schemeClr>
                </a:solidFill>
              </a:rPr>
              <a:t>Source: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Makhzani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Alireza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, et al. "Adversarial autoencoders." </a:t>
            </a:r>
            <a:r>
              <a:rPr lang="en-US" altLang="zh-CN" dirty="0" err="1">
                <a:solidFill>
                  <a:schemeClr val="bg2">
                    <a:lumMod val="50000"/>
                  </a:schemeClr>
                </a:solidFill>
              </a:rPr>
              <a:t>arXiv</a:t>
            </a:r>
            <a:r>
              <a:rPr lang="en-US" altLang="zh-CN" dirty="0">
                <a:solidFill>
                  <a:schemeClr val="bg2">
                    <a:lumMod val="50000"/>
                  </a:schemeClr>
                </a:solidFill>
              </a:rPr>
              <a:t> preprint arXiv:1511.05644 (2015).</a:t>
            </a:r>
            <a:endParaRPr lang="zh-CN" altLang="en-US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3482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4.</a:t>
            </a:r>
            <a:r>
              <a:rPr lang="zh-CN" altLang="en-US" dirty="0">
                <a:latin typeface="黑体" panose="02010609060101010101" pitchFamily="49" charset="-122"/>
                <a:ea typeface="黑体" panose="02010609060101010101" pitchFamily="49" charset="-122"/>
              </a:rPr>
              <a:t>什么是对抗自编码器</a:t>
            </a:r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(AAE)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1479" y="1394125"/>
            <a:ext cx="9079841" cy="5354543"/>
          </a:xfrm>
        </p:spPr>
      </p:pic>
    </p:spTree>
    <p:extLst>
      <p:ext uri="{BB962C8B-B14F-4D97-AF65-F5344CB8AC3E}">
        <p14:creationId xmlns:p14="http://schemas.microsoft.com/office/powerpoint/2010/main" val="1098549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.</a:t>
            </a:r>
            <a:r>
              <a:rPr lang="zh-CN" altLang="en-US" dirty="0" smtClean="0">
                <a:latin typeface="黑体" panose="02010609060101010101" pitchFamily="49" charset="-122"/>
                <a:ea typeface="黑体" panose="02010609060101010101" pitchFamily="49" charset="-122"/>
              </a:rPr>
              <a:t>什么是对抗自编码器</a:t>
            </a:r>
            <a:r>
              <a:rPr lang="en-US" altLang="zh-CN" dirty="0" smtClean="0">
                <a:latin typeface="黑体" panose="02010609060101010101" pitchFamily="49" charset="-122"/>
                <a:ea typeface="黑体" panose="02010609060101010101" pitchFamily="49" charset="-122"/>
              </a:rPr>
              <a:t>(AAE)</a:t>
            </a:r>
            <a:endParaRPr lang="zh-CN" altLang="en-US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>
          <a:xfrm>
            <a:off x="1111469" y="2502012"/>
            <a:ext cx="5150069" cy="2000141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zh-CN" altLang="en-US" dirty="0" smtClean="0"/>
              <a:t>普通自编码器：</a:t>
            </a:r>
            <a:endParaRPr lang="en-US" altLang="zh-CN" dirty="0" smtClean="0"/>
          </a:p>
          <a:p>
            <a:r>
              <a:rPr lang="zh-CN" altLang="en-US" dirty="0" smtClean="0">
                <a:solidFill>
                  <a:srgbClr val="FF0000"/>
                </a:solidFill>
              </a:rPr>
              <a:t>可能学习到无意义的恒等映射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忽略隐层数据的分布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难以处理稀疏数据和噪声数据</a:t>
            </a:r>
            <a:endParaRPr lang="en-US" altLang="zh-CN" dirty="0" smtClean="0">
              <a:solidFill>
                <a:srgbClr val="FF0000"/>
              </a:solidFill>
            </a:endParaRPr>
          </a:p>
        </p:txBody>
      </p:sp>
      <p:sp>
        <p:nvSpPr>
          <p:cNvPr id="15" name="内容占位符 4"/>
          <p:cNvSpPr txBox="1">
            <a:spLocks/>
          </p:cNvSpPr>
          <p:nvPr/>
        </p:nvSpPr>
        <p:spPr>
          <a:xfrm>
            <a:off x="1185041" y="4648463"/>
            <a:ext cx="7338848" cy="2025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 smtClean="0"/>
              <a:t>对抗自编码器：</a:t>
            </a:r>
            <a:endParaRPr lang="en-US" altLang="zh-CN" dirty="0" smtClean="0"/>
          </a:p>
          <a:p>
            <a:r>
              <a:rPr lang="zh-CN" altLang="en-US" dirty="0">
                <a:solidFill>
                  <a:srgbClr val="FF0000"/>
                </a:solidFill>
              </a:rPr>
              <a:t>非常鲁</a:t>
            </a:r>
            <a:r>
              <a:rPr lang="zh-CN" altLang="en-US" dirty="0" smtClean="0">
                <a:solidFill>
                  <a:srgbClr val="FF0000"/>
                </a:solidFill>
              </a:rPr>
              <a:t>棒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 smtClean="0">
                <a:solidFill>
                  <a:srgbClr val="FF0000"/>
                </a:solidFill>
              </a:rPr>
              <a:t>能处理稀疏数据与未知数据，防止过拟合</a:t>
            </a:r>
            <a:endParaRPr lang="en-US" altLang="zh-CN" dirty="0" smtClean="0">
              <a:solidFill>
                <a:srgbClr val="FF0000"/>
              </a:solidFill>
            </a:endParaRPr>
          </a:p>
          <a:p>
            <a:r>
              <a:rPr lang="zh-CN" altLang="en-US" dirty="0">
                <a:solidFill>
                  <a:srgbClr val="FF0000"/>
                </a:solidFill>
              </a:rPr>
              <a:t>对抗训</a:t>
            </a:r>
            <a:r>
              <a:rPr lang="zh-CN" altLang="en-US" dirty="0" smtClean="0">
                <a:solidFill>
                  <a:srgbClr val="FF0000"/>
                </a:solidFill>
              </a:rPr>
              <a:t>练引导，更可能学习到有用的信息</a:t>
            </a:r>
            <a:endParaRPr lang="en-US" altLang="zh-CN" dirty="0" smtClean="0">
              <a:solidFill>
                <a:srgbClr val="FF0000"/>
              </a:solidFill>
            </a:endParaRPr>
          </a:p>
        </p:txBody>
      </p:sp>
      <p:sp>
        <p:nvSpPr>
          <p:cNvPr id="16" name="内容占位符 4"/>
          <p:cNvSpPr txBox="1">
            <a:spLocks/>
          </p:cNvSpPr>
          <p:nvPr/>
        </p:nvSpPr>
        <p:spPr>
          <a:xfrm>
            <a:off x="691055" y="1690183"/>
            <a:ext cx="5268310" cy="48684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zh-CN" altLang="en-US" dirty="0"/>
              <a:t>普通自编码</a:t>
            </a:r>
            <a:r>
              <a:rPr lang="zh-CN" altLang="en-US" dirty="0" smtClean="0"/>
              <a:t>器  </a:t>
            </a:r>
            <a:r>
              <a:rPr lang="en-US" altLang="zh-CN" dirty="0" smtClean="0"/>
              <a:t>vs  </a:t>
            </a:r>
            <a:r>
              <a:rPr lang="zh-CN" altLang="en-US" dirty="0" smtClean="0"/>
              <a:t>对抗自编码器</a:t>
            </a:r>
            <a:endParaRPr lang="en-US" altLang="zh-CN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0457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496</TotalTime>
  <Words>874</Words>
  <Application>Microsoft Office PowerPoint</Application>
  <PresentationFormat>宽屏</PresentationFormat>
  <Paragraphs>85</Paragraphs>
  <Slides>13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9" baseType="lpstr">
      <vt:lpstr>等线</vt:lpstr>
      <vt:lpstr>等线 Light</vt:lpstr>
      <vt:lpstr>黑体</vt:lpstr>
      <vt:lpstr>Arial</vt:lpstr>
      <vt:lpstr>Cambria Math</vt:lpstr>
      <vt:lpstr>Office 主题​​</vt:lpstr>
      <vt:lpstr>基于对抗自编码的 网络嵌入方法 Network embedding based on adversarial autoencoders</vt:lpstr>
      <vt:lpstr>目录</vt:lpstr>
      <vt:lpstr>1.什么是网络嵌入</vt:lpstr>
      <vt:lpstr>2.什么是自编码器</vt:lpstr>
      <vt:lpstr>3.什么是生成对抗网络</vt:lpstr>
      <vt:lpstr>3.什么是生成对抗网络(GAN)</vt:lpstr>
      <vt:lpstr>4.什么是对抗自编码器(AAE)</vt:lpstr>
      <vt:lpstr>4.什么是对抗自编码器(AAE)</vt:lpstr>
      <vt:lpstr>4.什么是对抗自编码器(AAE)</vt:lpstr>
      <vt:lpstr>5.使用对抗自编码器进行网络嵌入</vt:lpstr>
      <vt:lpstr>5.使用对抗自编码器进行网络嵌入</vt:lpstr>
      <vt:lpstr>5.使用对抗自编码器进行网络嵌入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he fang</dc:creator>
  <cp:lastModifiedBy>he fang</cp:lastModifiedBy>
  <cp:revision>107</cp:revision>
  <dcterms:created xsi:type="dcterms:W3CDTF">2018-12-16T02:08:25Z</dcterms:created>
  <dcterms:modified xsi:type="dcterms:W3CDTF">2018-12-16T12:58:54Z</dcterms:modified>
</cp:coreProperties>
</file>

<file path=docProps/thumbnail.jpeg>
</file>